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4" r:id="rId2"/>
    <p:sldId id="259" r:id="rId3"/>
    <p:sldId id="265" r:id="rId4"/>
    <p:sldId id="262" r:id="rId5"/>
    <p:sldId id="266" r:id="rId6"/>
    <p:sldId id="267" r:id="rId7"/>
    <p:sldId id="269" r:id="rId8"/>
  </p:sldIdLst>
  <p:sldSz cx="6858000" cy="9144000" type="letter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3" d="100"/>
          <a:sy n="53" d="100"/>
        </p:scale>
        <p:origin x="217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D0DB6-E41F-4838-B666-4EA9DB3F62D2}" type="datetimeFigureOut">
              <a:rPr lang="es-MX" smtClean="0"/>
              <a:t>07/10/2022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07AB-7576-41B8-96AE-943B5D5E7E1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27919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D0DB6-E41F-4838-B666-4EA9DB3F62D2}" type="datetimeFigureOut">
              <a:rPr lang="es-MX" smtClean="0"/>
              <a:t>07/10/2022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07AB-7576-41B8-96AE-943B5D5E7E1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49880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D0DB6-E41F-4838-B666-4EA9DB3F62D2}" type="datetimeFigureOut">
              <a:rPr lang="es-MX" smtClean="0"/>
              <a:t>07/10/2022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07AB-7576-41B8-96AE-943B5D5E7E1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4045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D0DB6-E41F-4838-B666-4EA9DB3F62D2}" type="datetimeFigureOut">
              <a:rPr lang="es-MX" smtClean="0"/>
              <a:t>07/10/2022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07AB-7576-41B8-96AE-943B5D5E7E1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0754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D0DB6-E41F-4838-B666-4EA9DB3F62D2}" type="datetimeFigureOut">
              <a:rPr lang="es-MX" smtClean="0"/>
              <a:t>07/10/2022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07AB-7576-41B8-96AE-943B5D5E7E1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99519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D0DB6-E41F-4838-B666-4EA9DB3F62D2}" type="datetimeFigureOut">
              <a:rPr lang="es-MX" smtClean="0"/>
              <a:t>07/10/2022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07AB-7576-41B8-96AE-943B5D5E7E1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5988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D0DB6-E41F-4838-B666-4EA9DB3F62D2}" type="datetimeFigureOut">
              <a:rPr lang="es-MX" smtClean="0"/>
              <a:t>07/10/2022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07AB-7576-41B8-96AE-943B5D5E7E1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56408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D0DB6-E41F-4838-B666-4EA9DB3F62D2}" type="datetimeFigureOut">
              <a:rPr lang="es-MX" smtClean="0"/>
              <a:t>07/10/2022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07AB-7576-41B8-96AE-943B5D5E7E1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9694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D0DB6-E41F-4838-B666-4EA9DB3F62D2}" type="datetimeFigureOut">
              <a:rPr lang="es-MX" smtClean="0"/>
              <a:t>07/10/2022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07AB-7576-41B8-96AE-943B5D5E7E1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58429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D0DB6-E41F-4838-B666-4EA9DB3F62D2}" type="datetimeFigureOut">
              <a:rPr lang="es-MX" smtClean="0"/>
              <a:t>07/10/2022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07AB-7576-41B8-96AE-943B5D5E7E1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40952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D0DB6-E41F-4838-B666-4EA9DB3F62D2}" type="datetimeFigureOut">
              <a:rPr lang="es-MX" smtClean="0"/>
              <a:t>07/10/2022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07AB-7576-41B8-96AE-943B5D5E7E1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5894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D0DB6-E41F-4838-B666-4EA9DB3F62D2}" type="datetimeFigureOut">
              <a:rPr lang="es-MX" smtClean="0"/>
              <a:t>07/10/2022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907AB-7576-41B8-96AE-943B5D5E7E1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4730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516365" y="408787"/>
            <a:ext cx="4001844" cy="742278"/>
            <a:chOff x="581863" y="290900"/>
            <a:chExt cx="4448793" cy="870585"/>
          </a:xfrm>
        </p:grpSpPr>
        <p:pic>
          <p:nvPicPr>
            <p:cNvPr id="3" name="0 Imagen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0071" y="290900"/>
              <a:ext cx="870585" cy="870585"/>
            </a:xfrm>
            <a:prstGeom prst="rect">
              <a:avLst/>
            </a:prstGeom>
          </p:spPr>
        </p:pic>
        <p:pic>
          <p:nvPicPr>
            <p:cNvPr id="4" name="Imagen 3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863" y="420440"/>
              <a:ext cx="3545840" cy="741045"/>
            </a:xfrm>
            <a:prstGeom prst="rect">
              <a:avLst/>
            </a:prstGeom>
          </p:spPr>
        </p:pic>
      </p:grpSp>
      <p:graphicFrame>
        <p:nvGraphicFramePr>
          <p:cNvPr id="5" name="Tabla 4"/>
          <p:cNvGraphicFramePr>
            <a:graphicFrameLocks noGrp="1"/>
          </p:cNvGraphicFramePr>
          <p:nvPr>
            <p:extLst/>
          </p:nvPr>
        </p:nvGraphicFramePr>
        <p:xfrm>
          <a:off x="311972" y="2360814"/>
          <a:ext cx="6250192" cy="679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548"/>
                <a:gridCol w="1562548"/>
                <a:gridCol w="1562548"/>
                <a:gridCol w="1562548"/>
              </a:tblGrid>
              <a:tr h="679445"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FECHA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EVENTO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TIPO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COSTO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522145"/>
              </p:ext>
            </p:extLst>
          </p:nvPr>
        </p:nvGraphicFramePr>
        <p:xfrm>
          <a:off x="311972" y="3372652"/>
          <a:ext cx="6250192" cy="13051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62548"/>
                <a:gridCol w="1562548"/>
                <a:gridCol w="1562548"/>
                <a:gridCol w="1562548"/>
              </a:tblGrid>
              <a:tr h="1305152"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03</a:t>
                      </a:r>
                      <a:r>
                        <a:rPr lang="es-MX" sz="1600" baseline="0" dirty="0" smtClean="0"/>
                        <a:t> de julio</a:t>
                      </a:r>
                      <a:endParaRPr lang="es-MX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sz="24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sz="1600" dirty="0" smtClean="0"/>
                    </a:p>
                    <a:p>
                      <a:r>
                        <a:rPr lang="es-MX" sz="1600" dirty="0" smtClean="0"/>
                        <a:t>Familiar</a:t>
                      </a:r>
                    </a:p>
                    <a:p>
                      <a:r>
                        <a:rPr lang="es-MX" sz="1600" dirty="0" smtClean="0"/>
                        <a:t>Recreativo</a:t>
                      </a:r>
                      <a:r>
                        <a:rPr lang="es-MX" sz="1600" baseline="0" dirty="0" smtClean="0"/>
                        <a:t> </a:t>
                      </a:r>
                      <a:endParaRPr lang="es-MX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Gratuito</a:t>
                      </a:r>
                      <a:endParaRPr lang="es-MX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909515"/>
              </p:ext>
            </p:extLst>
          </p:nvPr>
        </p:nvGraphicFramePr>
        <p:xfrm>
          <a:off x="311972" y="4996360"/>
          <a:ext cx="6250192" cy="679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548"/>
                <a:gridCol w="1562548"/>
                <a:gridCol w="1562548"/>
                <a:gridCol w="1562548"/>
              </a:tblGrid>
              <a:tr h="679445"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FECHA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EVENTO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TIPO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COSTO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377014"/>
              </p:ext>
            </p:extLst>
          </p:nvPr>
        </p:nvGraphicFramePr>
        <p:xfrm>
          <a:off x="-635000" y="1862667"/>
          <a:ext cx="8128000" cy="494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/>
              </a:tblGrid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>
                          <a:solidFill>
                            <a:schemeClr val="tx1"/>
                          </a:solidFill>
                        </a:rPr>
                        <a:t>CALENDARIO</a:t>
                      </a:r>
                      <a:r>
                        <a:rPr lang="es-MX" sz="2400" baseline="0" dirty="0" smtClean="0">
                          <a:solidFill>
                            <a:schemeClr val="tx1"/>
                          </a:solidFill>
                        </a:rPr>
                        <a:t> MENSUAL JULIO 2022</a:t>
                      </a:r>
                      <a:endParaRPr lang="es-MX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863726"/>
              </p:ext>
            </p:extLst>
          </p:nvPr>
        </p:nvGraphicFramePr>
        <p:xfrm>
          <a:off x="311972" y="5914882"/>
          <a:ext cx="6250192" cy="1537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548"/>
                <a:gridCol w="1562548"/>
                <a:gridCol w="1562548"/>
                <a:gridCol w="1562548"/>
              </a:tblGrid>
              <a:tr h="1537236">
                <a:tc>
                  <a:txBody>
                    <a:bodyPr/>
                    <a:lstStyle/>
                    <a:p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14 de julio</a:t>
                      </a:r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Ambiental</a:t>
                      </a:r>
                    </a:p>
                    <a:p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Recreativo</a:t>
                      </a:r>
                      <a:r>
                        <a:rPr lang="es-MX" sz="16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s-MX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Gratuito</a:t>
                      </a:r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2" name="Rectángulo 11"/>
          <p:cNvSpPr/>
          <p:nvPr/>
        </p:nvSpPr>
        <p:spPr>
          <a:xfrm>
            <a:off x="1531620" y="3028203"/>
            <a:ext cx="44366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latin typeface="Times New Roman" panose="02020603050405020304" pitchFamily="18" charset="0"/>
              </a:rPr>
              <a:t>Trote club </a:t>
            </a:r>
            <a:r>
              <a:rPr lang="es-ES" b="1" dirty="0" err="1" smtClean="0">
                <a:latin typeface="Times New Roman" panose="02020603050405020304" pitchFamily="18" charset="0"/>
              </a:rPr>
              <a:t>chu</a:t>
            </a:r>
            <a:r>
              <a:rPr lang="es-ES" b="1" dirty="0" smtClean="0">
                <a:latin typeface="Times New Roman" panose="02020603050405020304" pitchFamily="18" charset="0"/>
              </a:rPr>
              <a:t> </a:t>
            </a:r>
            <a:r>
              <a:rPr lang="es-ES" b="1" dirty="0" err="1" smtClean="0">
                <a:latin typeface="Times New Roman" panose="02020603050405020304" pitchFamily="18" charset="0"/>
              </a:rPr>
              <a:t>ani</a:t>
            </a:r>
            <a:r>
              <a:rPr lang="es-ES" b="1" dirty="0" smtClean="0">
                <a:latin typeface="Times New Roman" panose="02020603050405020304" pitchFamily="18" charset="0"/>
              </a:rPr>
              <a:t> </a:t>
            </a:r>
            <a:r>
              <a:rPr lang="es-ES" b="1" dirty="0" err="1" smtClean="0">
                <a:latin typeface="Times New Roman" panose="02020603050405020304" pitchFamily="18" charset="0"/>
              </a:rPr>
              <a:t>sorachi</a:t>
            </a:r>
            <a:endParaRPr lang="es-MX" dirty="0"/>
          </a:p>
        </p:txBody>
      </p:sp>
      <p:sp>
        <p:nvSpPr>
          <p:cNvPr id="15" name="Rectángulo 14"/>
          <p:cNvSpPr/>
          <p:nvPr/>
        </p:nvSpPr>
        <p:spPr>
          <a:xfrm>
            <a:off x="1398494" y="5587539"/>
            <a:ext cx="47441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Celebración día del árbol con UTRCC</a:t>
            </a:r>
            <a:endParaRPr lang="es-MX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/>
          <a:srcRect l="5104" t="33864"/>
          <a:stretch/>
        </p:blipFill>
        <p:spPr>
          <a:xfrm>
            <a:off x="1892998" y="3617833"/>
            <a:ext cx="1532130" cy="80083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/>
          <a:srcRect l="18121" t="15341" r="19996" b="523"/>
          <a:stretch/>
        </p:blipFill>
        <p:spPr>
          <a:xfrm>
            <a:off x="1946788" y="5956871"/>
            <a:ext cx="1392486" cy="1419944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3270458" y="8405336"/>
            <a:ext cx="37920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Elaboró: Rebeca Martínez Rodríguez, Auxiliar</a:t>
            </a:r>
          </a:p>
          <a:p>
            <a:r>
              <a:rPr lang="es-MX" sz="1400" dirty="0" smtClean="0"/>
              <a:t>Responsable </a:t>
            </a:r>
            <a:r>
              <a:rPr lang="es-MX" sz="1400" dirty="0" err="1" smtClean="0"/>
              <a:t>Ecoparque</a:t>
            </a:r>
            <a:r>
              <a:rPr lang="es-MX" sz="1400" dirty="0" smtClean="0"/>
              <a:t>: Hilda Rivera Cázares</a:t>
            </a:r>
          </a:p>
          <a:p>
            <a:endParaRPr lang="es-MX" sz="1400" dirty="0"/>
          </a:p>
        </p:txBody>
      </p:sp>
    </p:spTree>
    <p:extLst>
      <p:ext uri="{BB962C8B-B14F-4D97-AF65-F5344CB8AC3E}">
        <p14:creationId xmlns:p14="http://schemas.microsoft.com/office/powerpoint/2010/main" val="135759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516365" y="408787"/>
            <a:ext cx="4001844" cy="742278"/>
            <a:chOff x="581863" y="290900"/>
            <a:chExt cx="4448793" cy="870585"/>
          </a:xfrm>
        </p:grpSpPr>
        <p:pic>
          <p:nvPicPr>
            <p:cNvPr id="3" name="0 Imagen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0071" y="290900"/>
              <a:ext cx="870585" cy="870585"/>
            </a:xfrm>
            <a:prstGeom prst="rect">
              <a:avLst/>
            </a:prstGeom>
          </p:spPr>
        </p:pic>
        <p:pic>
          <p:nvPicPr>
            <p:cNvPr id="4" name="Imagen 3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863" y="420440"/>
              <a:ext cx="3545840" cy="741045"/>
            </a:xfrm>
            <a:prstGeom prst="rect">
              <a:avLst/>
            </a:prstGeom>
          </p:spPr>
        </p:pic>
      </p:grpSp>
      <p:graphicFrame>
        <p:nvGraphicFramePr>
          <p:cNvPr id="5" name="Tabla 4"/>
          <p:cNvGraphicFramePr>
            <a:graphicFrameLocks noGrp="1"/>
          </p:cNvGraphicFramePr>
          <p:nvPr>
            <p:extLst/>
          </p:nvPr>
        </p:nvGraphicFramePr>
        <p:xfrm>
          <a:off x="311972" y="2360814"/>
          <a:ext cx="6250192" cy="679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548"/>
                <a:gridCol w="1562548"/>
                <a:gridCol w="1562548"/>
                <a:gridCol w="1562548"/>
              </a:tblGrid>
              <a:tr h="679445"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FECHA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EVENTO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TIPO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COSTO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745052"/>
              </p:ext>
            </p:extLst>
          </p:nvPr>
        </p:nvGraphicFramePr>
        <p:xfrm>
          <a:off x="311972" y="3245334"/>
          <a:ext cx="6250192" cy="14772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62548"/>
                <a:gridCol w="1562548"/>
                <a:gridCol w="1562548"/>
                <a:gridCol w="1562548"/>
              </a:tblGrid>
              <a:tr h="1477274"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21 de julio</a:t>
                      </a:r>
                      <a:endParaRPr lang="es-MX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sz="24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Educación</a:t>
                      </a:r>
                    </a:p>
                    <a:p>
                      <a:r>
                        <a:rPr lang="es-MX" sz="1600" dirty="0" smtClean="0"/>
                        <a:t>Recreativo</a:t>
                      </a:r>
                    </a:p>
                    <a:p>
                      <a:r>
                        <a:rPr lang="es-MX" sz="1600" dirty="0" smtClean="0"/>
                        <a:t>Ambiental</a:t>
                      </a:r>
                      <a:endParaRPr lang="es-MX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Gratuito</a:t>
                      </a:r>
                      <a:endParaRPr lang="es-MX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642772"/>
              </p:ext>
            </p:extLst>
          </p:nvPr>
        </p:nvGraphicFramePr>
        <p:xfrm>
          <a:off x="311972" y="4948233"/>
          <a:ext cx="6250192" cy="679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548"/>
                <a:gridCol w="1562548"/>
                <a:gridCol w="1562548"/>
                <a:gridCol w="1562548"/>
              </a:tblGrid>
              <a:tr h="679445"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FECHA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EVENTO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TIPO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COSTO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425555"/>
              </p:ext>
            </p:extLst>
          </p:nvPr>
        </p:nvGraphicFramePr>
        <p:xfrm>
          <a:off x="-635000" y="1862667"/>
          <a:ext cx="8128000" cy="494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/>
              </a:tblGrid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>
                          <a:solidFill>
                            <a:schemeClr val="tx1"/>
                          </a:solidFill>
                        </a:rPr>
                        <a:t>CALENDARIO</a:t>
                      </a:r>
                      <a:r>
                        <a:rPr lang="es-MX" sz="2400" baseline="0" dirty="0" smtClean="0">
                          <a:solidFill>
                            <a:schemeClr val="tx1"/>
                          </a:solidFill>
                        </a:rPr>
                        <a:t> MENSUAL JULIO 2022</a:t>
                      </a:r>
                      <a:endParaRPr lang="es-MX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142655"/>
              </p:ext>
            </p:extLst>
          </p:nvPr>
        </p:nvGraphicFramePr>
        <p:xfrm>
          <a:off x="311972" y="5897533"/>
          <a:ext cx="6250192" cy="2504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548"/>
                <a:gridCol w="1562548"/>
                <a:gridCol w="1562548"/>
                <a:gridCol w="1562548"/>
              </a:tblGrid>
              <a:tr h="2504201">
                <a:tc>
                  <a:txBody>
                    <a:bodyPr/>
                    <a:lstStyle/>
                    <a:p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22 de julio</a:t>
                      </a:r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Educación</a:t>
                      </a:r>
                    </a:p>
                    <a:p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Recreativo</a:t>
                      </a:r>
                    </a:p>
                    <a:p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Ambiental</a:t>
                      </a:r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Gratuito</a:t>
                      </a:r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2" name="Rectángulo 11"/>
          <p:cNvSpPr/>
          <p:nvPr/>
        </p:nvSpPr>
        <p:spPr>
          <a:xfrm>
            <a:off x="333487" y="2933270"/>
            <a:ext cx="62071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 smtClean="0">
                <a:latin typeface="Times New Roman" panose="02020603050405020304" pitchFamily="18" charset="0"/>
              </a:rPr>
              <a:t>Curso de verano CEUC</a:t>
            </a:r>
            <a:endParaRPr lang="es-MX" sz="1400" dirty="0"/>
          </a:p>
        </p:txBody>
      </p:sp>
      <p:sp>
        <p:nvSpPr>
          <p:cNvPr id="15" name="Rectángulo 14"/>
          <p:cNvSpPr/>
          <p:nvPr/>
        </p:nvSpPr>
        <p:spPr>
          <a:xfrm>
            <a:off x="333487" y="5547393"/>
            <a:ext cx="62071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Visita curso de verano DIF</a:t>
            </a:r>
            <a:endParaRPr lang="es-MX" sz="1400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6812" y="3399414"/>
            <a:ext cx="1534764" cy="115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1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/>
          <p:cNvGrpSpPr/>
          <p:nvPr/>
        </p:nvGrpSpPr>
        <p:grpSpPr>
          <a:xfrm>
            <a:off x="516365" y="408787"/>
            <a:ext cx="4001844" cy="742278"/>
            <a:chOff x="581863" y="290900"/>
            <a:chExt cx="4448793" cy="870585"/>
          </a:xfrm>
        </p:grpSpPr>
        <p:pic>
          <p:nvPicPr>
            <p:cNvPr id="14" name="0 Imagen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0071" y="290900"/>
              <a:ext cx="870585" cy="870585"/>
            </a:xfrm>
            <a:prstGeom prst="rect">
              <a:avLst/>
            </a:prstGeom>
          </p:spPr>
        </p:pic>
        <p:pic>
          <p:nvPicPr>
            <p:cNvPr id="15" name="Imagen 14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863" y="420440"/>
              <a:ext cx="3545840" cy="741045"/>
            </a:xfrm>
            <a:prstGeom prst="rect">
              <a:avLst/>
            </a:prstGeom>
          </p:spPr>
        </p:pic>
      </p:grpSp>
      <p:graphicFrame>
        <p:nvGraphicFramePr>
          <p:cNvPr id="16" name="Tabla 15"/>
          <p:cNvGraphicFramePr>
            <a:graphicFrameLocks noGrp="1"/>
          </p:cNvGraphicFramePr>
          <p:nvPr>
            <p:extLst/>
          </p:nvPr>
        </p:nvGraphicFramePr>
        <p:xfrm>
          <a:off x="311972" y="2360814"/>
          <a:ext cx="6250192" cy="679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548"/>
                <a:gridCol w="1562548"/>
                <a:gridCol w="1562548"/>
                <a:gridCol w="1562548"/>
              </a:tblGrid>
              <a:tr h="679445"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FECHA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EVENTO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TIPO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COSTO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7564565"/>
              </p:ext>
            </p:extLst>
          </p:nvPr>
        </p:nvGraphicFramePr>
        <p:xfrm>
          <a:off x="311972" y="3245333"/>
          <a:ext cx="6250192" cy="14538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62548"/>
                <a:gridCol w="1562548"/>
                <a:gridCol w="1562548"/>
                <a:gridCol w="1562548"/>
              </a:tblGrid>
              <a:tr h="1453813"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03 de agosto</a:t>
                      </a:r>
                      <a:endParaRPr lang="es-MX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sz="24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Ambiental</a:t>
                      </a:r>
                      <a:endParaRPr lang="es-MX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Gratuito</a:t>
                      </a:r>
                      <a:endParaRPr lang="es-MX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8" name="Tab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831134"/>
              </p:ext>
            </p:extLst>
          </p:nvPr>
        </p:nvGraphicFramePr>
        <p:xfrm>
          <a:off x="311972" y="4948233"/>
          <a:ext cx="6250192" cy="679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548"/>
                <a:gridCol w="1562548"/>
                <a:gridCol w="1562548"/>
                <a:gridCol w="1562548"/>
              </a:tblGrid>
              <a:tr h="679445"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FECHA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EVENTO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TIPO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COSTO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la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22860"/>
              </p:ext>
            </p:extLst>
          </p:nvPr>
        </p:nvGraphicFramePr>
        <p:xfrm>
          <a:off x="-635000" y="1862667"/>
          <a:ext cx="8128000" cy="494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/>
              </a:tblGrid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>
                          <a:solidFill>
                            <a:schemeClr val="tx1"/>
                          </a:solidFill>
                        </a:rPr>
                        <a:t>CALENDARIO</a:t>
                      </a:r>
                      <a:r>
                        <a:rPr lang="es-MX" sz="2400" baseline="0" dirty="0" smtClean="0">
                          <a:solidFill>
                            <a:schemeClr val="tx1"/>
                          </a:solidFill>
                        </a:rPr>
                        <a:t> MENSUAL AGOSTO 2022</a:t>
                      </a:r>
                      <a:endParaRPr lang="es-MX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</a:tr>
            </a:tbl>
          </a:graphicData>
        </a:graphic>
      </p:graphicFrame>
      <p:graphicFrame>
        <p:nvGraphicFramePr>
          <p:cNvPr id="20" name="Tabl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060534"/>
              </p:ext>
            </p:extLst>
          </p:nvPr>
        </p:nvGraphicFramePr>
        <p:xfrm>
          <a:off x="311972" y="5897533"/>
          <a:ext cx="6250192" cy="1589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548"/>
                <a:gridCol w="1562548"/>
                <a:gridCol w="1562548"/>
                <a:gridCol w="1562548"/>
              </a:tblGrid>
              <a:tr h="1589799">
                <a:tc>
                  <a:txBody>
                    <a:bodyPr/>
                    <a:lstStyle/>
                    <a:p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04 de agosto</a:t>
                      </a:r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Educación</a:t>
                      </a:r>
                    </a:p>
                    <a:p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Ambiental</a:t>
                      </a:r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Gratuito</a:t>
                      </a:r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1" name="Rectángulo 20"/>
          <p:cNvSpPr/>
          <p:nvPr/>
        </p:nvSpPr>
        <p:spPr>
          <a:xfrm>
            <a:off x="387270" y="2936404"/>
            <a:ext cx="61641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 smtClean="0">
                <a:latin typeface="Times New Roman" panose="02020603050405020304" pitchFamily="18" charset="0"/>
              </a:rPr>
              <a:t>Llegan 11950 plantas donadas por fundación Grupo México</a:t>
            </a:r>
            <a:endParaRPr lang="es-MX" sz="1400" dirty="0"/>
          </a:p>
        </p:txBody>
      </p:sp>
      <p:sp>
        <p:nvSpPr>
          <p:cNvPr id="22" name="Rectángulo 21"/>
          <p:cNvSpPr/>
          <p:nvPr/>
        </p:nvSpPr>
        <p:spPr>
          <a:xfrm>
            <a:off x="516365" y="5547393"/>
            <a:ext cx="60350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Visita a Parques y Vida silvestre de Nuevo León</a:t>
            </a:r>
            <a:endParaRPr lang="es-MX" sz="1400" dirty="0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988" y="3402558"/>
            <a:ext cx="1455672" cy="1091754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0911" y="6092905"/>
            <a:ext cx="1487749" cy="111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454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516365" y="408787"/>
            <a:ext cx="4001844" cy="742278"/>
            <a:chOff x="581863" y="290900"/>
            <a:chExt cx="4448793" cy="870585"/>
          </a:xfrm>
        </p:grpSpPr>
        <p:pic>
          <p:nvPicPr>
            <p:cNvPr id="3" name="0 Imagen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0071" y="290900"/>
              <a:ext cx="870585" cy="870585"/>
            </a:xfrm>
            <a:prstGeom prst="rect">
              <a:avLst/>
            </a:prstGeom>
          </p:spPr>
        </p:pic>
        <p:pic>
          <p:nvPicPr>
            <p:cNvPr id="4" name="Imagen 3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863" y="420440"/>
              <a:ext cx="3545840" cy="741045"/>
            </a:xfrm>
            <a:prstGeom prst="rect">
              <a:avLst/>
            </a:prstGeom>
          </p:spPr>
        </p:pic>
      </p:grpSp>
      <p:graphicFrame>
        <p:nvGraphicFramePr>
          <p:cNvPr id="5" name="Tabla 4"/>
          <p:cNvGraphicFramePr>
            <a:graphicFrameLocks noGrp="1"/>
          </p:cNvGraphicFramePr>
          <p:nvPr>
            <p:extLst/>
          </p:nvPr>
        </p:nvGraphicFramePr>
        <p:xfrm>
          <a:off x="311972" y="2360814"/>
          <a:ext cx="6250192" cy="679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548"/>
                <a:gridCol w="1562548"/>
                <a:gridCol w="1562548"/>
                <a:gridCol w="1562548"/>
              </a:tblGrid>
              <a:tr h="679445"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FECHA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EVENTO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TIPO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COSTO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3697038"/>
              </p:ext>
            </p:extLst>
          </p:nvPr>
        </p:nvGraphicFramePr>
        <p:xfrm>
          <a:off x="311972" y="3273387"/>
          <a:ext cx="6250192" cy="14492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62548"/>
                <a:gridCol w="1562548"/>
                <a:gridCol w="1562548"/>
                <a:gridCol w="1562548"/>
              </a:tblGrid>
              <a:tr h="1449220"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09</a:t>
                      </a:r>
                      <a:r>
                        <a:rPr lang="es-MX" sz="1600" baseline="0" dirty="0" smtClean="0"/>
                        <a:t> de agosto</a:t>
                      </a:r>
                      <a:endParaRPr lang="es-MX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sz="24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Entretenimiento</a:t>
                      </a:r>
                    </a:p>
                    <a:p>
                      <a:r>
                        <a:rPr lang="es-MX" sz="1600" dirty="0" smtClean="0"/>
                        <a:t>Recreativo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Gratuito</a:t>
                      </a:r>
                      <a:endParaRPr lang="es-MX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427315"/>
              </p:ext>
            </p:extLst>
          </p:nvPr>
        </p:nvGraphicFramePr>
        <p:xfrm>
          <a:off x="311972" y="5034286"/>
          <a:ext cx="6250192" cy="679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548"/>
                <a:gridCol w="1562548"/>
                <a:gridCol w="1562548"/>
                <a:gridCol w="1562548"/>
              </a:tblGrid>
              <a:tr h="679445"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FECHA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EVENTO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TIPO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COSTO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206252"/>
              </p:ext>
            </p:extLst>
          </p:nvPr>
        </p:nvGraphicFramePr>
        <p:xfrm>
          <a:off x="-635000" y="1862667"/>
          <a:ext cx="8128000" cy="494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/>
              </a:tblGrid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>
                          <a:solidFill>
                            <a:schemeClr val="tx1"/>
                          </a:solidFill>
                        </a:rPr>
                        <a:t>CALENDARIO</a:t>
                      </a:r>
                      <a:r>
                        <a:rPr lang="es-MX" sz="2400" baseline="0" dirty="0" smtClean="0">
                          <a:solidFill>
                            <a:schemeClr val="tx1"/>
                          </a:solidFill>
                        </a:rPr>
                        <a:t> MENSUAL AGOSTO 2022</a:t>
                      </a:r>
                      <a:endParaRPr lang="es-MX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178954"/>
              </p:ext>
            </p:extLst>
          </p:nvPr>
        </p:nvGraphicFramePr>
        <p:xfrm>
          <a:off x="289436" y="6201593"/>
          <a:ext cx="6250192" cy="14578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548"/>
                <a:gridCol w="1562548"/>
                <a:gridCol w="1562548"/>
                <a:gridCol w="1562548"/>
              </a:tblGrid>
              <a:tr h="1457851">
                <a:tc>
                  <a:txBody>
                    <a:bodyPr/>
                    <a:lstStyle/>
                    <a:p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r>
                        <a:rPr lang="es-MX" sz="1600" b="0" baseline="0" dirty="0" smtClean="0">
                          <a:solidFill>
                            <a:schemeClr val="tx1"/>
                          </a:solidFill>
                        </a:rPr>
                        <a:t> agosto </a:t>
                      </a:r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Recreativo</a:t>
                      </a:r>
                    </a:p>
                    <a:p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Deportivo</a:t>
                      </a:r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Gratuito</a:t>
                      </a:r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2" name="Rectángulo 11"/>
          <p:cNvSpPr/>
          <p:nvPr/>
        </p:nvSpPr>
        <p:spPr>
          <a:xfrm>
            <a:off x="301214" y="2938170"/>
            <a:ext cx="62501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 smtClean="0">
                <a:latin typeface="Times New Roman" panose="02020603050405020304" pitchFamily="18" charset="0"/>
              </a:rPr>
              <a:t>Nos visitó “Sabor, ritmo y sazón” para realizar un promocional</a:t>
            </a:r>
            <a:endParaRPr lang="es-MX" sz="1400" dirty="0"/>
          </a:p>
        </p:txBody>
      </p:sp>
      <p:sp>
        <p:nvSpPr>
          <p:cNvPr id="15" name="Rectángulo 14"/>
          <p:cNvSpPr/>
          <p:nvPr/>
        </p:nvSpPr>
        <p:spPr>
          <a:xfrm>
            <a:off x="301215" y="5776074"/>
            <a:ext cx="62501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 smtClean="0">
                <a:latin typeface="Times New Roman" panose="02020603050405020304" pitchFamily="18" charset="0"/>
              </a:rPr>
              <a:t>Nos visitó “Zum Jumping </a:t>
            </a:r>
            <a:r>
              <a:rPr lang="es-ES" sz="1400" b="1" dirty="0" err="1" smtClean="0">
                <a:latin typeface="Times New Roman" panose="02020603050405020304" pitchFamily="18" charset="0"/>
              </a:rPr>
              <a:t>Fit</a:t>
            </a:r>
            <a:r>
              <a:rPr lang="es-ES" sz="1400" b="1" dirty="0" smtClean="0">
                <a:latin typeface="Times New Roman" panose="02020603050405020304" pitchFamily="18" charset="0"/>
              </a:rPr>
              <a:t>” para realizar su promocional</a:t>
            </a:r>
            <a:endParaRPr lang="es-MX" sz="14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338" y="3370597"/>
            <a:ext cx="1515810" cy="113685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39" y="6373376"/>
            <a:ext cx="1467077" cy="115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4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516365" y="408787"/>
            <a:ext cx="4001844" cy="742278"/>
            <a:chOff x="581863" y="290900"/>
            <a:chExt cx="4448793" cy="870585"/>
          </a:xfrm>
        </p:grpSpPr>
        <p:pic>
          <p:nvPicPr>
            <p:cNvPr id="3" name="0 Imagen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0071" y="290900"/>
              <a:ext cx="870585" cy="870585"/>
            </a:xfrm>
            <a:prstGeom prst="rect">
              <a:avLst/>
            </a:prstGeom>
          </p:spPr>
        </p:pic>
        <p:pic>
          <p:nvPicPr>
            <p:cNvPr id="4" name="Imagen 3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863" y="420440"/>
              <a:ext cx="3545840" cy="741045"/>
            </a:xfrm>
            <a:prstGeom prst="rect">
              <a:avLst/>
            </a:prstGeom>
          </p:spPr>
        </p:pic>
      </p:grpSp>
      <p:graphicFrame>
        <p:nvGraphicFramePr>
          <p:cNvPr id="5" name="Tabla 4"/>
          <p:cNvGraphicFramePr>
            <a:graphicFrameLocks noGrp="1"/>
          </p:cNvGraphicFramePr>
          <p:nvPr>
            <p:extLst/>
          </p:nvPr>
        </p:nvGraphicFramePr>
        <p:xfrm>
          <a:off x="311972" y="2360814"/>
          <a:ext cx="6250192" cy="679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548"/>
                <a:gridCol w="1562548"/>
                <a:gridCol w="1562548"/>
                <a:gridCol w="1562548"/>
              </a:tblGrid>
              <a:tr h="679445"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FECHA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EVENTO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TIPO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COSTO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070019"/>
              </p:ext>
            </p:extLst>
          </p:nvPr>
        </p:nvGraphicFramePr>
        <p:xfrm>
          <a:off x="311972" y="3499298"/>
          <a:ext cx="6250192" cy="14922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62548"/>
                <a:gridCol w="1562548"/>
                <a:gridCol w="1562548"/>
                <a:gridCol w="1562548"/>
              </a:tblGrid>
              <a:tr h="1492251">
                <a:tc>
                  <a:txBody>
                    <a:bodyPr/>
                    <a:lstStyle/>
                    <a:p>
                      <a:r>
                        <a:rPr lang="es-MX" sz="1600" baseline="0" dirty="0" smtClean="0"/>
                        <a:t>13 de agosto</a:t>
                      </a:r>
                      <a:endParaRPr lang="es-MX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sz="24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Recreativo</a:t>
                      </a:r>
                      <a:endParaRPr lang="es-MX" sz="1600" dirty="0" smtClean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Gratuito</a:t>
                      </a:r>
                      <a:endParaRPr lang="es-MX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219648"/>
              </p:ext>
            </p:extLst>
          </p:nvPr>
        </p:nvGraphicFramePr>
        <p:xfrm>
          <a:off x="311972" y="5475351"/>
          <a:ext cx="6250192" cy="679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548"/>
                <a:gridCol w="1562548"/>
                <a:gridCol w="1562548"/>
                <a:gridCol w="1562548"/>
              </a:tblGrid>
              <a:tr h="679445"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FECHA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EVENTO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TIPO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COSTO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767440"/>
              </p:ext>
            </p:extLst>
          </p:nvPr>
        </p:nvGraphicFramePr>
        <p:xfrm>
          <a:off x="-635000" y="1862667"/>
          <a:ext cx="8128000" cy="494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/>
              </a:tblGrid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>
                          <a:solidFill>
                            <a:schemeClr val="tx1"/>
                          </a:solidFill>
                        </a:rPr>
                        <a:t>CALENDARIO</a:t>
                      </a:r>
                      <a:r>
                        <a:rPr lang="es-MX" sz="2400" baseline="0" dirty="0" smtClean="0">
                          <a:solidFill>
                            <a:schemeClr val="tx1"/>
                          </a:solidFill>
                        </a:rPr>
                        <a:t> MENSUAL AGOSTO 2022</a:t>
                      </a:r>
                      <a:endParaRPr lang="es-MX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9479377"/>
              </p:ext>
            </p:extLst>
          </p:nvPr>
        </p:nvGraphicFramePr>
        <p:xfrm>
          <a:off x="289436" y="6642659"/>
          <a:ext cx="6250192" cy="1737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548"/>
                <a:gridCol w="1562548"/>
                <a:gridCol w="1562548"/>
                <a:gridCol w="1562548"/>
              </a:tblGrid>
              <a:tr h="1737548">
                <a:tc>
                  <a:txBody>
                    <a:bodyPr/>
                    <a:lstStyle/>
                    <a:p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r>
                        <a:rPr lang="es-MX" sz="1600" b="0" baseline="0" dirty="0" smtClean="0">
                          <a:solidFill>
                            <a:schemeClr val="tx1"/>
                          </a:solidFill>
                        </a:rPr>
                        <a:t> agosto</a:t>
                      </a:r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Recreativo</a:t>
                      </a:r>
                    </a:p>
                    <a:p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Familiar</a:t>
                      </a:r>
                    </a:p>
                    <a:p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Ambiental</a:t>
                      </a:r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Gratuito</a:t>
                      </a:r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377365" y="2992931"/>
            <a:ext cx="62170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 smtClean="0">
                <a:latin typeface="Times New Roman" panose="02020603050405020304" pitchFamily="18" charset="0"/>
              </a:rPr>
              <a:t>Recibimos al departamento de bomberos para toma de fotografía para celebrar su día</a:t>
            </a:r>
            <a:endParaRPr lang="es-MX" sz="1400" dirty="0"/>
          </a:p>
        </p:txBody>
      </p:sp>
      <p:sp>
        <p:nvSpPr>
          <p:cNvPr id="11" name="Rectángulo 10"/>
          <p:cNvSpPr/>
          <p:nvPr/>
        </p:nvSpPr>
        <p:spPr>
          <a:xfrm>
            <a:off x="1013400" y="6217139"/>
            <a:ext cx="53443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dirty="0" smtClean="0">
                <a:latin typeface="Times New Roman" panose="02020603050405020304" pitchFamily="18" charset="0"/>
              </a:rPr>
              <a:t>Inauguración del programa “Dale color al Ecoparque”</a:t>
            </a:r>
            <a:endParaRPr lang="es-MX" sz="1400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0065" y="3747853"/>
            <a:ext cx="1464323" cy="97469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1643" y="6745047"/>
            <a:ext cx="1221166" cy="152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337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516365" y="408787"/>
            <a:ext cx="4001844" cy="742278"/>
            <a:chOff x="581863" y="290900"/>
            <a:chExt cx="4448793" cy="870585"/>
          </a:xfrm>
        </p:grpSpPr>
        <p:pic>
          <p:nvPicPr>
            <p:cNvPr id="3" name="0 Imagen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0071" y="290900"/>
              <a:ext cx="870585" cy="870585"/>
            </a:xfrm>
            <a:prstGeom prst="rect">
              <a:avLst/>
            </a:prstGeom>
          </p:spPr>
        </p:pic>
        <p:pic>
          <p:nvPicPr>
            <p:cNvPr id="4" name="Imagen 3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863" y="420440"/>
              <a:ext cx="3545840" cy="741045"/>
            </a:xfrm>
            <a:prstGeom prst="rect">
              <a:avLst/>
            </a:prstGeom>
          </p:spPr>
        </p:pic>
      </p:grpSp>
      <p:graphicFrame>
        <p:nvGraphicFramePr>
          <p:cNvPr id="5" name="Tabla 4"/>
          <p:cNvGraphicFramePr>
            <a:graphicFrameLocks noGrp="1"/>
          </p:cNvGraphicFramePr>
          <p:nvPr>
            <p:extLst/>
          </p:nvPr>
        </p:nvGraphicFramePr>
        <p:xfrm>
          <a:off x="311972" y="2360814"/>
          <a:ext cx="6250192" cy="679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548"/>
                <a:gridCol w="1562548"/>
                <a:gridCol w="1562548"/>
                <a:gridCol w="1562548"/>
              </a:tblGrid>
              <a:tr h="679445"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FECHA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EVENTO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TIPO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COSTO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298647"/>
              </p:ext>
            </p:extLst>
          </p:nvPr>
        </p:nvGraphicFramePr>
        <p:xfrm>
          <a:off x="311972" y="3402483"/>
          <a:ext cx="6250192" cy="13051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62548"/>
                <a:gridCol w="1562548"/>
                <a:gridCol w="1562548"/>
                <a:gridCol w="1562548"/>
              </a:tblGrid>
              <a:tr h="1305152">
                <a:tc>
                  <a:txBody>
                    <a:bodyPr/>
                    <a:lstStyle/>
                    <a:p>
                      <a:r>
                        <a:rPr lang="es-MX" sz="1600" baseline="0" dirty="0" smtClean="0"/>
                        <a:t>27 de agosto</a:t>
                      </a:r>
                      <a:endParaRPr lang="es-MX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sz="24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Recreativo</a:t>
                      </a:r>
                    </a:p>
                    <a:p>
                      <a:r>
                        <a:rPr lang="es-MX" sz="1400" dirty="0" smtClean="0"/>
                        <a:t>Familiar</a:t>
                      </a:r>
                    </a:p>
                    <a:p>
                      <a:r>
                        <a:rPr lang="es-MX" sz="1400" dirty="0" smtClean="0"/>
                        <a:t>Ambiental</a:t>
                      </a:r>
                      <a:endParaRPr lang="es-MX" sz="1600" dirty="0" smtClean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Gratuito</a:t>
                      </a:r>
                      <a:endParaRPr lang="es-MX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787130"/>
              </p:ext>
            </p:extLst>
          </p:nvPr>
        </p:nvGraphicFramePr>
        <p:xfrm>
          <a:off x="-635000" y="1862667"/>
          <a:ext cx="8128000" cy="494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/>
              </a:tblGrid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>
                          <a:solidFill>
                            <a:schemeClr val="tx1"/>
                          </a:solidFill>
                        </a:rPr>
                        <a:t>CALENDARIO</a:t>
                      </a:r>
                      <a:r>
                        <a:rPr lang="es-MX" sz="2400" baseline="0" dirty="0" smtClean="0">
                          <a:solidFill>
                            <a:schemeClr val="tx1"/>
                          </a:solidFill>
                        </a:rPr>
                        <a:t> MENSUAL AGOSTO 2022</a:t>
                      </a:r>
                      <a:endParaRPr lang="es-MX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377365" y="3025205"/>
            <a:ext cx="62063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 smtClean="0">
                <a:latin typeface="Times New Roman" panose="02020603050405020304" pitchFamily="18" charset="0"/>
              </a:rPr>
              <a:t>Recibimos a “compartamos banco por el programa “dale color al Ecoparque”</a:t>
            </a:r>
            <a:endParaRPr lang="es-MX" sz="1400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0998" y="3374238"/>
            <a:ext cx="1498098" cy="92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86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516365" y="408787"/>
            <a:ext cx="4001844" cy="742278"/>
            <a:chOff x="581863" y="290900"/>
            <a:chExt cx="4448793" cy="870585"/>
          </a:xfrm>
        </p:grpSpPr>
        <p:pic>
          <p:nvPicPr>
            <p:cNvPr id="3" name="0 Imagen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0071" y="290900"/>
              <a:ext cx="870585" cy="870585"/>
            </a:xfrm>
            <a:prstGeom prst="rect">
              <a:avLst/>
            </a:prstGeom>
          </p:spPr>
        </p:pic>
        <p:pic>
          <p:nvPicPr>
            <p:cNvPr id="4" name="Imagen 3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863" y="420440"/>
              <a:ext cx="3545840" cy="741045"/>
            </a:xfrm>
            <a:prstGeom prst="rect">
              <a:avLst/>
            </a:prstGeom>
          </p:spPr>
        </p:pic>
      </p:grpSp>
      <p:graphicFrame>
        <p:nvGraphicFramePr>
          <p:cNvPr id="5" name="Tabla 4"/>
          <p:cNvGraphicFramePr>
            <a:graphicFrameLocks noGrp="1"/>
          </p:cNvGraphicFramePr>
          <p:nvPr>
            <p:extLst/>
          </p:nvPr>
        </p:nvGraphicFramePr>
        <p:xfrm>
          <a:off x="311972" y="2360814"/>
          <a:ext cx="6250192" cy="679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548"/>
                <a:gridCol w="1562548"/>
                <a:gridCol w="1562548"/>
                <a:gridCol w="1562548"/>
              </a:tblGrid>
              <a:tr h="679445"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FECHA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EVENTO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TIPO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COSTO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6995282"/>
              </p:ext>
            </p:extLst>
          </p:nvPr>
        </p:nvGraphicFramePr>
        <p:xfrm>
          <a:off x="311972" y="3273386"/>
          <a:ext cx="6250192" cy="15567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62548"/>
                <a:gridCol w="1562548"/>
                <a:gridCol w="1562548"/>
                <a:gridCol w="1562548"/>
              </a:tblGrid>
              <a:tr h="1556797">
                <a:tc>
                  <a:txBody>
                    <a:bodyPr/>
                    <a:lstStyle/>
                    <a:p>
                      <a:r>
                        <a:rPr lang="es-MX" sz="1600" baseline="0" dirty="0" smtClean="0"/>
                        <a:t>25 de septiembre</a:t>
                      </a:r>
                      <a:endParaRPr lang="es-MX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sz="24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Recreativo</a:t>
                      </a:r>
                    </a:p>
                    <a:p>
                      <a:r>
                        <a:rPr lang="es-MX" sz="1400" dirty="0" smtClean="0"/>
                        <a:t>Familiar </a:t>
                      </a:r>
                    </a:p>
                    <a:p>
                      <a:r>
                        <a:rPr lang="es-MX" sz="1400" dirty="0" smtClean="0"/>
                        <a:t>Ambiental</a:t>
                      </a:r>
                      <a:endParaRPr lang="es-MX" sz="1600" dirty="0" smtClean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Gratuito</a:t>
                      </a:r>
                      <a:endParaRPr lang="es-MX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871776"/>
              </p:ext>
            </p:extLst>
          </p:nvPr>
        </p:nvGraphicFramePr>
        <p:xfrm>
          <a:off x="-635000" y="1862667"/>
          <a:ext cx="8128000" cy="494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/>
              </a:tblGrid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>
                          <a:solidFill>
                            <a:schemeClr val="tx1"/>
                          </a:solidFill>
                        </a:rPr>
                        <a:t>CALENDARIO</a:t>
                      </a:r>
                      <a:r>
                        <a:rPr lang="es-MX" sz="2400" baseline="0" dirty="0" smtClean="0">
                          <a:solidFill>
                            <a:schemeClr val="tx1"/>
                          </a:solidFill>
                        </a:rPr>
                        <a:t> MENSUAL SEPTIEMBRE 2022</a:t>
                      </a:r>
                      <a:endParaRPr lang="es-MX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301214" y="2992931"/>
            <a:ext cx="62394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 smtClean="0">
                <a:latin typeface="Times New Roman" panose="02020603050405020304" pitchFamily="18" charset="0"/>
              </a:rPr>
              <a:t>Recibimos a los Scouts por el programa “dale color al Ecoparque”</a:t>
            </a:r>
            <a:endParaRPr lang="es-MX" sz="14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/>
          <a:srcRect l="20816" t="28235" r="19272" b="22706"/>
          <a:stretch/>
        </p:blipFill>
        <p:spPr>
          <a:xfrm>
            <a:off x="1907874" y="3511577"/>
            <a:ext cx="1498966" cy="92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33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133</TotalTime>
  <Words>272</Words>
  <Application>Microsoft Office PowerPoint</Application>
  <PresentationFormat>Carta (216 x 279 mm)</PresentationFormat>
  <Paragraphs>121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Hilda</dc:creator>
  <cp:lastModifiedBy>Transparencia</cp:lastModifiedBy>
  <cp:revision>10</cp:revision>
  <dcterms:created xsi:type="dcterms:W3CDTF">2022-07-07T18:40:40Z</dcterms:created>
  <dcterms:modified xsi:type="dcterms:W3CDTF">2022-10-07T16:36:39Z</dcterms:modified>
</cp:coreProperties>
</file>